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54"/>
    <p:restoredTop sz="94643"/>
  </p:normalViewPr>
  <p:slideViewPr>
    <p:cSldViewPr snapToGrid="0" snapToObjects="1">
      <p:cViewPr varScale="1">
        <p:scale>
          <a:sx n="122" d="100"/>
          <a:sy n="122" d="100"/>
        </p:scale>
        <p:origin x="107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tiff>
</file>

<file path=ppt/media/image11.tiff>
</file>

<file path=ppt/media/image12.tiff>
</file>

<file path=ppt/media/image13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6B9131-B795-0C4B-A095-09601F833192}" type="datetimeFigureOut">
              <a:rPr lang="en-US" smtClean="0"/>
              <a:t>7/20/20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2DF413-04B9-1F40-8EF2-9432D0A878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9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0B01E-AD42-F343-88AA-C8816A003142}" type="datetimeFigureOut">
              <a:rPr lang="en-US" smtClean="0"/>
              <a:t>7/20/20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759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0B01E-AD42-F343-88AA-C8816A003142}" type="datetimeFigureOut">
              <a:rPr lang="en-US" smtClean="0"/>
              <a:t>7/20/20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351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0B01E-AD42-F343-88AA-C8816A003142}" type="datetimeFigureOut">
              <a:rPr lang="en-US" smtClean="0"/>
              <a:t>7/20/20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966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0B01E-AD42-F343-88AA-C8816A003142}" type="datetimeFigureOut">
              <a:rPr lang="en-US" smtClean="0"/>
              <a:t>7/20/20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167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0B01E-AD42-F343-88AA-C8816A003142}" type="datetimeFigureOut">
              <a:rPr lang="en-US" smtClean="0"/>
              <a:t>7/20/20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134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0B01E-AD42-F343-88AA-C8816A003142}" type="datetimeFigureOut">
              <a:rPr lang="en-US" smtClean="0"/>
              <a:t>7/20/20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585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0B01E-AD42-F343-88AA-C8816A003142}" type="datetimeFigureOut">
              <a:rPr lang="en-US" smtClean="0"/>
              <a:t>7/20/20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443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0B01E-AD42-F343-88AA-C8816A003142}" type="datetimeFigureOut">
              <a:rPr lang="en-US" smtClean="0"/>
              <a:t>7/20/20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07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0B01E-AD42-F343-88AA-C8816A003142}" type="datetimeFigureOut">
              <a:rPr lang="en-US" smtClean="0"/>
              <a:t>7/20/20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198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0B01E-AD42-F343-88AA-C8816A003142}" type="datetimeFigureOut">
              <a:rPr lang="en-US" smtClean="0"/>
              <a:t>7/20/20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521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0B01E-AD42-F343-88AA-C8816A003142}" type="datetimeFigureOut">
              <a:rPr lang="en-US" smtClean="0"/>
              <a:t>7/20/20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144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0B01E-AD42-F343-88AA-C8816A003142}" type="datetimeFigureOut">
              <a:rPr lang="en-US" smtClean="0"/>
              <a:t>7/20/20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8AD7F0-A85E-FB49-A1CF-D4A3906DA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356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88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870857"/>
            <a:ext cx="3755571" cy="5306106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Ridge</a:t>
            </a:r>
            <a:r>
              <a:rPr lang="en-US" dirty="0" smtClean="0"/>
              <a:t>, with intercept; </a:t>
            </a:r>
          </a:p>
          <a:p>
            <a:endParaRPr lang="en-US" dirty="0"/>
          </a:p>
          <a:p>
            <a:r>
              <a:rPr lang="en-US" dirty="0" smtClean="0"/>
              <a:t>”Stable point” mostly seems to match the mean</a:t>
            </a:r>
          </a:p>
          <a:p>
            <a:endParaRPr lang="en-US" dirty="0"/>
          </a:p>
          <a:p>
            <a:r>
              <a:rPr lang="en-US" dirty="0" smtClean="0"/>
              <a:t>So adding we may be in a situation where what look like long, decaying dynamics are really just estimates of a far away stable point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2114" y="7711"/>
            <a:ext cx="6858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327570" y="81756"/>
            <a:ext cx="1687286" cy="1676401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018315" y="1758157"/>
            <a:ext cx="1687286" cy="1676401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1652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Eigenvalues with Ridge </a:t>
            </a:r>
            <a:r>
              <a:rPr lang="en-US" dirty="0" err="1" smtClean="0"/>
              <a:t>pls</a:t>
            </a:r>
            <a:r>
              <a:rPr lang="en-US" dirty="0" smtClean="0"/>
              <a:t> intercept: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064" y="1385442"/>
            <a:ext cx="8001000" cy="266040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0064" y="4045849"/>
            <a:ext cx="8001000" cy="2660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955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Eigenvalues with Ridge, no intercept, on demeaned data :/ 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657" y="1588534"/>
            <a:ext cx="8251371" cy="27470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8656" y="4110940"/>
            <a:ext cx="8251371" cy="274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706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293913" y="452211"/>
                <a:ext cx="2993571" cy="1735818"/>
              </a:xfrm>
            </p:spPr>
            <p:txBody>
              <a:bodyPr>
                <a:noAutofit/>
              </a:bodyPr>
              <a:lstStyle/>
              <a:p>
                <a:pPr/>
                <a:r>
                  <a:rPr lang="en-US" sz="2400" dirty="0" smtClean="0"/>
                  <a:t>Generate data w/ decaying dynamics + offset: </a:t>
                </a:r>
                <a:br>
                  <a:rPr lang="en-US" sz="2400" dirty="0" smtClean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en-US" sz="2400" b="0" i="1" smtClean="0">
                              <a:latin typeface="Cambria Math" charset="0"/>
                            </a:rPr>
                            <m:t>+1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𝐴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charset="0"/>
                            </a:rPr>
                            <m:t>𝑡</m:t>
                          </m:r>
                        </m:sub>
                      </m:sSub>
                      <m:r>
                        <a:rPr lang="en-US" sz="2400" b="0" i="1" smtClean="0">
                          <a:latin typeface="Cambria Math" charset="0"/>
                        </a:rPr>
                        <m:t>+</m:t>
                      </m:r>
                      <m:r>
                        <a:rPr lang="en-US" sz="2400" b="0" i="1" smtClean="0">
                          <a:latin typeface="Cambria Math" charset="0"/>
                        </a:rPr>
                        <m:t>𝐵</m:t>
                      </m:r>
                    </m:oMath>
                  </m:oMathPara>
                </a14:m>
                <a:r>
                  <a:rPr lang="en-US" sz="2400" b="0" dirty="0" smtClean="0"/>
                  <a:t/>
                </a:r>
                <a:br>
                  <a:rPr lang="en-US" sz="2400" b="0" dirty="0" smtClean="0"/>
                </a:br>
                <a:endParaRPr lang="en-US" sz="2400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93913" y="452211"/>
                <a:ext cx="2993571" cy="1735818"/>
              </a:xfrm>
              <a:blipFill rotWithShape="0">
                <a:blip r:embed="rId2"/>
                <a:stretch>
                  <a:fillRect l="-30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3913" y="2416629"/>
            <a:ext cx="2993571" cy="36623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See how fitting with a model without an offset affects data; </a:t>
            </a:r>
          </a:p>
          <a:p>
            <a:endParaRPr lang="en-US" sz="2400" dirty="0"/>
          </a:p>
          <a:p>
            <a:r>
              <a:rPr lang="en-US" sz="2400" dirty="0" smtClean="0"/>
              <a:t>Can fitting without offset on mean subtracted data work? 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5385" y="0"/>
            <a:ext cx="85593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965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458" y="486681"/>
            <a:ext cx="3058886" cy="5968547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With mean subtraction on the data before fitting; Mean is biased since not centered around stable </a:t>
            </a:r>
            <a:r>
              <a:rPr lang="en-US" dirty="0" err="1" smtClean="0"/>
              <a:t>pt</a:t>
            </a:r>
            <a:r>
              <a:rPr lang="en-US" dirty="0" smtClean="0"/>
              <a:t>; </a:t>
            </a:r>
          </a:p>
          <a:p>
            <a:endParaRPr lang="en-US" dirty="0"/>
          </a:p>
          <a:p>
            <a:r>
              <a:rPr lang="en-US" dirty="0" smtClean="0"/>
              <a:t>Still not perfect </a:t>
            </a:r>
            <a:r>
              <a:rPr lang="mr-IN" dirty="0" smtClean="0"/>
              <a:t>–</a:t>
            </a:r>
            <a:r>
              <a:rPr lang="en-US" dirty="0" smtClean="0"/>
              <a:t> intercept still captures some offset that seems to be data-present but does better; 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9845" y="0"/>
            <a:ext cx="8638612" cy="68580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8066314" y="5453743"/>
            <a:ext cx="468086" cy="283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8066314" y="3761808"/>
            <a:ext cx="468086" cy="283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8066314" y="2155654"/>
            <a:ext cx="468086" cy="283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3080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fitting with an intercept the same as fitting on mean subtracted data?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𝐴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r>
                      <a:rPr lang="en-US" b="0" i="1" smtClean="0">
                        <a:latin typeface="Cambria Math" charset="0"/>
                      </a:rPr>
                      <m:t>𝐵</m:t>
                    </m:r>
                  </m:oMath>
                </a14:m>
                <a:endParaRPr lang="en-US" dirty="0" smtClean="0"/>
              </a:p>
              <a:p>
                <a:r>
                  <a:rPr lang="en-US" dirty="0" smtClean="0"/>
                  <a:t>Decompose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𝐵</m:t>
                    </m:r>
                    <m:r>
                      <a:rPr lang="en-US" b="0" i="1" smtClean="0">
                        <a:latin typeface="Cambria Math" charset="0"/>
                      </a:rPr>
                      <m:t>:</m:t>
                    </m:r>
                    <m:r>
                      <a:rPr lang="en-US" b="0" i="1" smtClean="0">
                        <a:latin typeface="Cambria Math" charset="0"/>
                      </a:rPr>
                      <m:t>𝐵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𝐼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𝐴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𝛼</m:t>
                    </m:r>
                  </m:oMath>
                </a14:m>
                <a:endParaRPr lang="en-US" dirty="0" smtClean="0"/>
              </a:p>
              <a:p>
                <a:r>
                  <a:rPr lang="en-US" dirty="0" smtClean="0"/>
                  <a:t>Then substitute: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𝐴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r>
                      <a:rPr lang="en-US" b="0" i="1" smtClean="0">
                        <a:latin typeface="Cambria Math" charset="0"/>
                      </a:rPr>
                      <m:t>𝐵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𝐴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𝐼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𝐴</m:t>
                        </m:r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𝛼</m:t>
                    </m:r>
                  </m:oMath>
                </a14:m>
                <a:endParaRPr lang="en-US" b="0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𝐴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r>
                      <a:rPr lang="en-US" b="0" i="1" smtClean="0">
                        <a:latin typeface="Cambria Math" charset="0"/>
                      </a:rPr>
                      <m:t>𝛼</m:t>
                    </m:r>
                    <m:r>
                      <a:rPr lang="en-US" b="0" i="1" smtClean="0">
                        <a:latin typeface="Cambria Math" charset="0"/>
                      </a:rPr>
                      <m:t>−</m:t>
                    </m:r>
                    <m:r>
                      <a:rPr lang="en-US" b="0" i="1" smtClean="0">
                        <a:latin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</a:rPr>
                      <m:t>𝛼</m:t>
                    </m:r>
                  </m:oMath>
                </a14:m>
                <a:endParaRPr lang="en-US" b="0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−</m:t>
                    </m:r>
                    <m:r>
                      <a:rPr lang="en-US" b="0" i="1" smtClean="0">
                        <a:latin typeface="Cambria Math" charset="0"/>
                      </a:rPr>
                      <m:t>𝛼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𝐴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−</m:t>
                    </m:r>
                    <m:r>
                      <a:rPr lang="en-US" b="0" i="1" smtClean="0">
                        <a:latin typeface="Cambria Math" charset="0"/>
                      </a:rPr>
                      <m:t>𝐴</m:t>
                    </m:r>
                    <m:r>
                      <a:rPr lang="en-US" b="0" i="1" smtClean="0">
                        <a:latin typeface="Cambria Math" charset="0"/>
                      </a:rPr>
                      <m:t>𝛼</m:t>
                    </m:r>
                  </m:oMath>
                </a14:m>
                <a:endParaRPr lang="en-US" b="0" dirty="0" smtClean="0"/>
              </a:p>
              <a:p>
                <a:r>
                  <a:rPr lang="en-US" dirty="0" smtClean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−</m:t>
                    </m:r>
                    <m:r>
                      <a:rPr lang="en-US" b="0" i="1" smtClean="0">
                        <a:latin typeface="Cambria Math" charset="0"/>
                      </a:rPr>
                      <m:t>𝛼</m:t>
                    </m:r>
                  </m:oMath>
                </a14:m>
                <a:r>
                  <a:rPr lang="en-US" dirty="0" smtClean="0"/>
                  <a:t>, i.e. demeaned x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𝐴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dirty="0" smtClean="0"/>
              </a:p>
              <a:p>
                <a:r>
                  <a:rPr lang="en-US" dirty="0" smtClean="0"/>
                  <a:t>So how close is the decomposed intercept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𝛼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𝐼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𝑒𝑠𝑡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−1</m:t>
                        </m:r>
                      </m:sup>
                    </m:sSup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𝐵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𝑒𝑠𝑡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 </m:t>
                    </m:r>
                  </m:oMath>
                </a14:m>
                <a:r>
                  <a:rPr lang="en-US" dirty="0" smtClean="0"/>
                  <a:t>to the mean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𝐸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 smtClean="0"/>
                  <a:t> ?</a:t>
                </a:r>
              </a:p>
              <a:p>
                <a:pPr lvl="1"/>
                <a:r>
                  <a:rPr lang="en-US" dirty="0" smtClean="0"/>
                  <a:t>If its close then this is a reasonable </a:t>
                </a:r>
                <a:r>
                  <a:rPr lang="en-US" dirty="0" err="1" smtClean="0"/>
                  <a:t>decomp</a:t>
                </a:r>
                <a:r>
                  <a:rPr lang="en-US" dirty="0" smtClean="0"/>
                  <a:t>;  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812" t="-1541" b="-18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39385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each sim, compute the stable point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For each sim, </a:t>
                </a:r>
              </a:p>
              <a:p>
                <a:pPr lvl="1"/>
                <a:r>
                  <a:rPr lang="en-US" dirty="0" smtClean="0"/>
                  <a:t>a) compute the mean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𝐸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 smtClean="0"/>
                  <a:t>)</a:t>
                </a:r>
              </a:p>
              <a:p>
                <a:pPr lvl="1"/>
                <a:r>
                  <a:rPr lang="en-US" dirty="0"/>
                  <a:t>b</a:t>
                </a:r>
                <a:r>
                  <a:rPr lang="en-US" dirty="0" smtClean="0"/>
                  <a:t>) compute the stable point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𝛼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𝑡𝑟𝑢𝑒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𝐼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𝐴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𝑡𝑟𝑢𝑒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US" b="0" i="1" smtClean="0">
                                <a:latin typeface="Cambria Math" charset="0"/>
                              </a:rPr>
                              <m:t>−1</m:t>
                            </m:r>
                          </m:sup>
                        </m:sSup>
                        <m:r>
                          <a:rPr lang="en-US" b="0" i="1" smtClean="0">
                            <a:latin typeface="Cambria Math" charset="0"/>
                          </a:rPr>
                          <m:t>𝐵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𝑡𝑟𝑢𝑒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b="0" dirty="0" smtClean="0"/>
              </a:p>
              <a:p>
                <a:pPr lvl="1"/>
                <a:r>
                  <a:rPr lang="en-US" dirty="0"/>
                  <a:t>c</a:t>
                </a:r>
                <a:r>
                  <a:rPr lang="en-US" dirty="0" smtClean="0"/>
                  <a:t>) Then estimate the decomposed offset: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𝛼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𝑒𝑠𝑡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𝐼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𝑒𝑠𝑡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−1</m:t>
                        </m:r>
                      </m:sup>
                    </m:sSup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𝐵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𝑒𝑠𝑡</m:t>
                        </m:r>
                      </m:sub>
                    </m:sSub>
                  </m:oMath>
                </a14:m>
                <a:endParaRPr lang="en-US" dirty="0" smtClean="0"/>
              </a:p>
              <a:p>
                <a:r>
                  <a:rPr lang="en-US" dirty="0" smtClean="0"/>
                  <a:t>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𝛼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𝑒𝑠𝑡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≅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𝛼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𝑡𝑟𝑢𝑒</m:t>
                        </m:r>
                      </m:sub>
                    </m:sSub>
                  </m:oMath>
                </a14:m>
                <a:r>
                  <a:rPr lang="en-US" dirty="0" smtClean="0"/>
                  <a:t> in sim, then think we can say this is the same as subtraction by the stable </a:t>
                </a:r>
                <a:r>
                  <a:rPr lang="en-US" dirty="0" err="1" smtClean="0"/>
                  <a:t>pt</a:t>
                </a:r>
                <a:r>
                  <a:rPr lang="en-US" dirty="0" smtClean="0"/>
                  <a:t>; </a:t>
                </a:r>
              </a:p>
              <a:p>
                <a:r>
                  <a:rPr lang="en-US" dirty="0" smtClean="0"/>
                  <a:t>It is possible that this doesn’t match the mean of the data though 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2890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972" y="1825625"/>
            <a:ext cx="2601686" cy="4351338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No mean subtraction </a:t>
            </a:r>
          </a:p>
          <a:p>
            <a:endParaRPr lang="en-US" dirty="0"/>
          </a:p>
          <a:p>
            <a:r>
              <a:rPr lang="en-US" dirty="0" smtClean="0"/>
              <a:t>Can see that intercept estimates the stable </a:t>
            </a:r>
            <a:r>
              <a:rPr lang="en-US" dirty="0" err="1" smtClean="0"/>
              <a:t>pt</a:t>
            </a:r>
            <a:r>
              <a:rPr lang="en-US" dirty="0" smtClean="0"/>
              <a:t> perfectly</a:t>
            </a:r>
          </a:p>
          <a:p>
            <a:endParaRPr lang="en-US" dirty="0"/>
          </a:p>
          <a:p>
            <a:r>
              <a:rPr lang="en-US" dirty="0" smtClean="0"/>
              <a:t>Mean doesn’t always match stable point, likely the reason that mean subtraction doesn’t always work to make stable </a:t>
            </a:r>
            <a:r>
              <a:rPr lang="en-US" dirty="0" err="1" smtClean="0"/>
              <a:t>pt</a:t>
            </a:r>
            <a:r>
              <a:rPr lang="en-US" dirty="0" smtClean="0"/>
              <a:t> = (0,0)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7832" y="0"/>
            <a:ext cx="85572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224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78972" y="1825625"/>
            <a:ext cx="2601686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With mean subtraction </a:t>
            </a:r>
          </a:p>
          <a:p>
            <a:endParaRPr lang="en-US" dirty="0" smtClean="0"/>
          </a:p>
          <a:p>
            <a:r>
              <a:rPr lang="en-US" dirty="0" smtClean="0"/>
              <a:t>Can see that intercept estimates the stable </a:t>
            </a:r>
            <a:r>
              <a:rPr lang="en-US" dirty="0" err="1" smtClean="0"/>
              <a:t>pt</a:t>
            </a:r>
            <a:r>
              <a:rPr lang="en-US" dirty="0" smtClean="0"/>
              <a:t> that wasn’t able to be accounted for by mean subtraction</a:t>
            </a:r>
          </a:p>
          <a:p>
            <a:pPr lvl="1"/>
            <a:r>
              <a:rPr lang="en-US" dirty="0" smtClean="0"/>
              <a:t>(8.3, 15.0) </a:t>
            </a:r>
            <a:r>
              <a:rPr lang="mr-IN" dirty="0" smtClean="0"/>
              <a:t>–</a:t>
            </a:r>
            <a:r>
              <a:rPr lang="en-US" dirty="0" smtClean="0"/>
              <a:t> (6, 8.3) = (2.3, 6.7) = stable </a:t>
            </a:r>
            <a:r>
              <a:rPr lang="en-US" dirty="0" err="1" smtClean="0"/>
              <a:t>pt</a:t>
            </a:r>
            <a:r>
              <a:rPr lang="en-US" dirty="0" smtClean="0"/>
              <a:t> of last graph fit; </a:t>
            </a:r>
          </a:p>
          <a:p>
            <a:endParaRPr lang="en-US" dirty="0" smtClean="0"/>
          </a:p>
          <a:p>
            <a:r>
              <a:rPr lang="en-US" dirty="0" smtClean="0"/>
              <a:t>Mean doesn’t always match stable point, due to distribution of data around the stable point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3540" y="-108858"/>
            <a:ext cx="85746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2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Conclusion; 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Adding the offset in the model allows you to account for non-zero stable points (in decaying dynamics)</a:t>
            </a:r>
          </a:p>
          <a:p>
            <a:endParaRPr lang="en-US" dirty="0" smtClean="0"/>
          </a:p>
          <a:p>
            <a:r>
              <a:rPr lang="en-US" dirty="0" smtClean="0"/>
              <a:t>Fitting on demeaned data can yield accurate eigenvalues, works best if data is symmetrically distributed around the stable point</a:t>
            </a:r>
          </a:p>
          <a:p>
            <a:pPr lvl="1"/>
            <a:r>
              <a:rPr lang="en-US" dirty="0" smtClean="0"/>
              <a:t>In our data, could estimate the “stable” point via dynamics model fit w/ intercept, and see how well it matches the mean </a:t>
            </a:r>
          </a:p>
          <a:p>
            <a:pPr lvl="1"/>
            <a:endParaRPr lang="en-US" dirty="0"/>
          </a:p>
          <a:p>
            <a:r>
              <a:rPr lang="en-US" dirty="0" smtClean="0"/>
              <a:t>Not having an offset in the model prevents you from modeling dynamics correctly </a:t>
            </a:r>
            <a:r>
              <a:rPr lang="en-US" dirty="0" smtClean="0">
                <a:sym typeface="Wingdings"/>
              </a:rPr>
              <a:t> wrong eigenvalues;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47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027714" cy="1561646"/>
          </a:xfrm>
        </p:spPr>
        <p:txBody>
          <a:bodyPr>
            <a:normAutofit/>
          </a:bodyPr>
          <a:lstStyle/>
          <a:p>
            <a:r>
              <a:rPr lang="en-US" dirty="0" smtClean="0"/>
              <a:t>Our data, </a:t>
            </a:r>
            <a:r>
              <a:rPr lang="en-US" b="1" u="sng" dirty="0" smtClean="0"/>
              <a:t>no ridge </a:t>
            </a:r>
            <a:r>
              <a:rPr lang="en-US" b="1" u="sng" dirty="0" err="1" smtClean="0"/>
              <a:t>param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5143" y="87085"/>
            <a:ext cx="6858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643258" y="87085"/>
            <a:ext cx="1687286" cy="1676401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246915" y="1763486"/>
            <a:ext cx="1687286" cy="1676401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87829" y="2013857"/>
            <a:ext cx="43869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Days with tons of neurons in blue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516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2439</TotalTime>
  <Words>617</Words>
  <Application>Microsoft Macintosh PowerPoint</Application>
  <PresentationFormat>Widescreen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Calibri Light</vt:lpstr>
      <vt:lpstr>Cambria Math</vt:lpstr>
      <vt:lpstr>Mangal</vt:lpstr>
      <vt:lpstr>Wingdings</vt:lpstr>
      <vt:lpstr>Arial</vt:lpstr>
      <vt:lpstr>Office Theme</vt:lpstr>
      <vt:lpstr>PowerPoint Presentation</vt:lpstr>
      <vt:lpstr>Generate data w/ decaying dynamics + offset:  x_(t+1)=Ax_t+B </vt:lpstr>
      <vt:lpstr>PowerPoint Presentation</vt:lpstr>
      <vt:lpstr>Is fitting with an intercept the same as fitting on mean subtracted data? </vt:lpstr>
      <vt:lpstr>For each sim, compute the stable point</vt:lpstr>
      <vt:lpstr>PowerPoint Presentation</vt:lpstr>
      <vt:lpstr>PowerPoint Presentation</vt:lpstr>
      <vt:lpstr>Conclusion;  </vt:lpstr>
      <vt:lpstr>Our data, no ridge param</vt:lpstr>
      <vt:lpstr>PowerPoint Presentation</vt:lpstr>
      <vt:lpstr>Eigenvalues with Ridge pls intercept: </vt:lpstr>
      <vt:lpstr>Eigenvalues with Ridge, no intercept, on demeaned data :/  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Preeya Khanna</dc:creator>
  <cp:lastModifiedBy>Preeya Khanna</cp:lastModifiedBy>
  <cp:revision>28</cp:revision>
  <dcterms:created xsi:type="dcterms:W3CDTF">2020-06-27T23:39:48Z</dcterms:created>
  <dcterms:modified xsi:type="dcterms:W3CDTF">2020-07-20T19:10:37Z</dcterms:modified>
</cp:coreProperties>
</file>

<file path=docProps/thumbnail.jpeg>
</file>